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nva Sans 1" panose="020B0604020202020204" charset="0"/>
      <p:regular r:id="rId20"/>
    </p:embeddedFont>
    <p:embeddedFont>
      <p:font typeface="Canva Sans 1 Bold" panose="020B0604020202020204" charset="0"/>
      <p:regular r:id="rId21"/>
    </p:embeddedFont>
    <p:embeddedFont>
      <p:font typeface="Canva Sans 2" panose="020B0604020202020204" charset="0"/>
      <p:regular r:id="rId22"/>
    </p:embeddedFont>
    <p:embeddedFont>
      <p:font typeface="Canva Sans 2 Bold" panose="020B0604020202020204" charset="0"/>
      <p:regular r:id="rId23"/>
    </p:embeddedFont>
    <p:embeddedFont>
      <p:font typeface="Canva Sans 1 Italics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20CCC-AE76-4D10-802F-718758871252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E024-BC6D-4748-A4F6-098424E59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play the film must be playing the PowerPoint.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6E024-BC6D-4748-A4F6-098424E59A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9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38.svg"/><Relationship Id="rId10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42.svg"/><Relationship Id="rId14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35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i9OjFaZIRY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40.png"/><Relationship Id="rId4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c.gov/" TargetMode="External"/><Relationship Id="rId5" Type="http://schemas.openxmlformats.org/officeDocument/2006/relationships/hyperlink" Target="https://www.cdc.gov/ncbddd/index.html" TargetMode="Externa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44104">
            <a:off x="9033378" y="960502"/>
            <a:ext cx="9671785" cy="8728786"/>
          </a:xfrm>
          <a:custGeom>
            <a:avLst/>
            <a:gdLst/>
            <a:ahLst/>
            <a:cxnLst/>
            <a:rect l="l" t="t" r="r" b="b"/>
            <a:pathLst>
              <a:path w="9671785" h="8728786">
                <a:moveTo>
                  <a:pt x="0" y="0"/>
                </a:moveTo>
                <a:lnTo>
                  <a:pt x="9671785" y="0"/>
                </a:lnTo>
                <a:lnTo>
                  <a:pt x="9671785" y="8728786"/>
                </a:lnTo>
                <a:lnTo>
                  <a:pt x="0" y="87287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559401" y="1913349"/>
            <a:ext cx="7023523" cy="7023495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0281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746864" y="1589081"/>
            <a:ext cx="6034936" cy="1127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>
                <a:solidFill>
                  <a:srgbClr val="05CE7C"/>
                </a:solidFill>
                <a:latin typeface="Canva Sans 1 Bold"/>
              </a:rPr>
              <a:t>Objectives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1569" y="3086100"/>
            <a:ext cx="9017386" cy="6860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41" lvl="1" indent="-496571">
              <a:lnSpc>
                <a:spcPts val="5428"/>
              </a:lnSpc>
              <a:buFont typeface="Arial"/>
              <a:buChar char="•"/>
            </a:pPr>
            <a:r>
              <a:rPr lang="en-US" sz="4600" dirty="0">
                <a:solidFill>
                  <a:srgbClr val="4F5858"/>
                </a:solidFill>
                <a:latin typeface="Canva Sans 1"/>
              </a:rPr>
              <a:t>What is a disability?</a:t>
            </a:r>
          </a:p>
          <a:p>
            <a:pPr>
              <a:lnSpc>
                <a:spcPts val="5428"/>
              </a:lnSpc>
            </a:pPr>
            <a:endParaRPr lang="en-US" sz="4600" dirty="0">
              <a:solidFill>
                <a:srgbClr val="4F5858"/>
              </a:solidFill>
              <a:latin typeface="Canva Sans 1"/>
            </a:endParaRPr>
          </a:p>
          <a:p>
            <a:pPr marL="993141" lvl="1" indent="-496571">
              <a:lnSpc>
                <a:spcPts val="5428"/>
              </a:lnSpc>
              <a:buFont typeface="Arial"/>
              <a:buChar char="•"/>
            </a:pPr>
            <a:r>
              <a:rPr lang="en-US" sz="4600" dirty="0">
                <a:solidFill>
                  <a:srgbClr val="4F5858"/>
                </a:solidFill>
                <a:latin typeface="Canva Sans 1"/>
              </a:rPr>
              <a:t>What is cerebral palsy?</a:t>
            </a:r>
          </a:p>
          <a:p>
            <a:pPr>
              <a:lnSpc>
                <a:spcPts val="5428"/>
              </a:lnSpc>
            </a:pPr>
            <a:endParaRPr lang="en-US" sz="4600" dirty="0">
              <a:solidFill>
                <a:srgbClr val="4F5858"/>
              </a:solidFill>
              <a:latin typeface="Canva Sans 1"/>
            </a:endParaRPr>
          </a:p>
          <a:p>
            <a:pPr marL="993141" lvl="1" indent="-496571">
              <a:lnSpc>
                <a:spcPts val="5428"/>
              </a:lnSpc>
              <a:buFont typeface="Arial"/>
              <a:buChar char="•"/>
            </a:pPr>
            <a:r>
              <a:rPr lang="en-US" sz="4600" dirty="0">
                <a:solidFill>
                  <a:srgbClr val="4F5858"/>
                </a:solidFill>
                <a:latin typeface="Canva Sans 1"/>
              </a:rPr>
              <a:t>What do people with cerebral palsy want you to know?</a:t>
            </a:r>
          </a:p>
          <a:p>
            <a:pPr>
              <a:lnSpc>
                <a:spcPts val="5428"/>
              </a:lnSpc>
            </a:pPr>
            <a:endParaRPr lang="en-US" sz="4600" dirty="0">
              <a:solidFill>
                <a:srgbClr val="4F5858"/>
              </a:solidFill>
              <a:latin typeface="Canva Sans 1"/>
            </a:endParaRPr>
          </a:p>
          <a:p>
            <a:pPr marL="993141" lvl="1" indent="-496571">
              <a:lnSpc>
                <a:spcPts val="5428"/>
              </a:lnSpc>
              <a:buFont typeface="Arial"/>
              <a:buChar char="•"/>
            </a:pPr>
            <a:r>
              <a:rPr lang="en-US" sz="4600" dirty="0">
                <a:solidFill>
                  <a:srgbClr val="4F5858"/>
                </a:solidFill>
                <a:latin typeface="Canva Sans 1"/>
              </a:rPr>
              <a:t>Why we are celebrating World Cerebral Palsy Day.</a:t>
            </a:r>
          </a:p>
        </p:txBody>
      </p:sp>
      <p:sp>
        <p:nvSpPr>
          <p:cNvPr id="7" name="Freeform 7"/>
          <p:cNvSpPr/>
          <p:nvPr/>
        </p:nvSpPr>
        <p:spPr>
          <a:xfrm>
            <a:off x="314504" y="156575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3" y="0"/>
                </a:lnTo>
                <a:lnTo>
                  <a:pt x="3420353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1784" y="193834"/>
            <a:ext cx="3394728" cy="1238788"/>
          </a:xfrm>
          <a:custGeom>
            <a:avLst/>
            <a:gdLst/>
            <a:ahLst/>
            <a:cxnLst/>
            <a:rect l="l" t="t" r="r" b="b"/>
            <a:pathLst>
              <a:path w="3394728" h="1238788">
                <a:moveTo>
                  <a:pt x="0" y="0"/>
                </a:moveTo>
                <a:lnTo>
                  <a:pt x="3394728" y="0"/>
                </a:lnTo>
                <a:lnTo>
                  <a:pt x="3394728" y="1238787"/>
                </a:lnTo>
                <a:lnTo>
                  <a:pt x="0" y="1238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4756" y="3991883"/>
            <a:ext cx="7834926" cy="3669180"/>
          </a:xfrm>
          <a:custGeom>
            <a:avLst/>
            <a:gdLst/>
            <a:ahLst/>
            <a:cxnLst/>
            <a:rect l="l" t="t" r="r" b="b"/>
            <a:pathLst>
              <a:path w="7834926" h="3669180">
                <a:moveTo>
                  <a:pt x="0" y="0"/>
                </a:moveTo>
                <a:lnTo>
                  <a:pt x="7834926" y="0"/>
                </a:lnTo>
                <a:lnTo>
                  <a:pt x="7834926" y="3669180"/>
                </a:lnTo>
                <a:lnTo>
                  <a:pt x="0" y="3669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127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2748" y="2511392"/>
            <a:ext cx="17122381" cy="73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>
                <a:solidFill>
                  <a:srgbClr val="4F5858"/>
                </a:solidFill>
                <a:latin typeface="Canva Sans 2"/>
              </a:rPr>
              <a:t>People with cerebral palsy may need help with everyday tasks.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21281" y="9908963"/>
            <a:ext cx="1000516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4F5858"/>
                </a:solidFill>
                <a:latin typeface="Canva Sans 2"/>
              </a:rPr>
              <a:t>Image: World Cerebral Palsy Day https://worldcpday.org/portfolio-item/what-is-cp-infographic/</a:t>
            </a:r>
          </a:p>
        </p:txBody>
      </p:sp>
      <p:sp>
        <p:nvSpPr>
          <p:cNvPr id="6" name="Freeform 6"/>
          <p:cNvSpPr/>
          <p:nvPr/>
        </p:nvSpPr>
        <p:spPr>
          <a:xfrm>
            <a:off x="9395799" y="3662017"/>
            <a:ext cx="7834926" cy="4046671"/>
          </a:xfrm>
          <a:custGeom>
            <a:avLst/>
            <a:gdLst/>
            <a:ahLst/>
            <a:cxnLst/>
            <a:rect l="l" t="t" r="r" b="b"/>
            <a:pathLst>
              <a:path w="7834926" h="4046671">
                <a:moveTo>
                  <a:pt x="0" y="0"/>
                </a:moveTo>
                <a:lnTo>
                  <a:pt x="7834926" y="0"/>
                </a:lnTo>
                <a:lnTo>
                  <a:pt x="7834926" y="4046671"/>
                </a:lnTo>
                <a:lnTo>
                  <a:pt x="0" y="4046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569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68021" y="6680653"/>
            <a:ext cx="405287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4F5858"/>
                </a:solidFill>
                <a:latin typeface="Canva Sans 2"/>
              </a:rPr>
              <a:t>Experience pain</a:t>
            </a:r>
          </a:p>
        </p:txBody>
      </p:sp>
      <p:sp>
        <p:nvSpPr>
          <p:cNvPr id="3" name="Freeform 3"/>
          <p:cNvSpPr/>
          <p:nvPr/>
        </p:nvSpPr>
        <p:spPr>
          <a:xfrm>
            <a:off x="9891890" y="6463349"/>
            <a:ext cx="1237939" cy="1006107"/>
          </a:xfrm>
          <a:custGeom>
            <a:avLst/>
            <a:gdLst/>
            <a:ahLst/>
            <a:cxnLst/>
            <a:rect l="l" t="t" r="r" b="b"/>
            <a:pathLst>
              <a:path w="1237939" h="1006107">
                <a:moveTo>
                  <a:pt x="0" y="0"/>
                </a:moveTo>
                <a:lnTo>
                  <a:pt x="1237939" y="0"/>
                </a:lnTo>
                <a:lnTo>
                  <a:pt x="1237939" y="1006107"/>
                </a:lnTo>
                <a:lnTo>
                  <a:pt x="0" y="1006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55881" y="8329485"/>
            <a:ext cx="952393" cy="1163228"/>
          </a:xfrm>
          <a:custGeom>
            <a:avLst/>
            <a:gdLst/>
            <a:ahLst/>
            <a:cxnLst/>
            <a:rect l="l" t="t" r="r" b="b"/>
            <a:pathLst>
              <a:path w="952393" h="1163228">
                <a:moveTo>
                  <a:pt x="0" y="0"/>
                </a:moveTo>
                <a:lnTo>
                  <a:pt x="952393" y="0"/>
                </a:lnTo>
                <a:lnTo>
                  <a:pt x="952393" y="1163228"/>
                </a:lnTo>
                <a:lnTo>
                  <a:pt x="0" y="11632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47452" y="8355281"/>
            <a:ext cx="992262" cy="1062663"/>
          </a:xfrm>
          <a:custGeom>
            <a:avLst/>
            <a:gdLst/>
            <a:ahLst/>
            <a:cxnLst/>
            <a:rect l="l" t="t" r="r" b="b"/>
            <a:pathLst>
              <a:path w="992262" h="1062663">
                <a:moveTo>
                  <a:pt x="0" y="0"/>
                </a:moveTo>
                <a:lnTo>
                  <a:pt x="992262" y="0"/>
                </a:lnTo>
                <a:lnTo>
                  <a:pt x="992262" y="1062663"/>
                </a:lnTo>
                <a:lnTo>
                  <a:pt x="0" y="10626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19032" y="6353647"/>
            <a:ext cx="1449103" cy="1115809"/>
          </a:xfrm>
          <a:custGeom>
            <a:avLst/>
            <a:gdLst/>
            <a:ahLst/>
            <a:cxnLst/>
            <a:rect l="l" t="t" r="r" b="b"/>
            <a:pathLst>
              <a:path w="1449103" h="1115809">
                <a:moveTo>
                  <a:pt x="0" y="0"/>
                </a:moveTo>
                <a:lnTo>
                  <a:pt x="1449103" y="0"/>
                </a:lnTo>
                <a:lnTo>
                  <a:pt x="1449103" y="1115809"/>
                </a:lnTo>
                <a:lnTo>
                  <a:pt x="0" y="1115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91890" y="4207941"/>
            <a:ext cx="1356575" cy="1281963"/>
          </a:xfrm>
          <a:custGeom>
            <a:avLst/>
            <a:gdLst/>
            <a:ahLst/>
            <a:cxnLst/>
            <a:rect l="l" t="t" r="r" b="b"/>
            <a:pathLst>
              <a:path w="1356575" h="1281963">
                <a:moveTo>
                  <a:pt x="0" y="0"/>
                </a:moveTo>
                <a:lnTo>
                  <a:pt x="1356575" y="0"/>
                </a:lnTo>
                <a:lnTo>
                  <a:pt x="1356575" y="1281963"/>
                </a:lnTo>
                <a:lnTo>
                  <a:pt x="0" y="12819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80963" y="4086923"/>
            <a:ext cx="1258752" cy="1203681"/>
          </a:xfrm>
          <a:custGeom>
            <a:avLst/>
            <a:gdLst/>
            <a:ahLst/>
            <a:cxnLst/>
            <a:rect l="l" t="t" r="r" b="b"/>
            <a:pathLst>
              <a:path w="1258752" h="1203681">
                <a:moveTo>
                  <a:pt x="0" y="0"/>
                </a:moveTo>
                <a:lnTo>
                  <a:pt x="1258751" y="0"/>
                </a:lnTo>
                <a:lnTo>
                  <a:pt x="1258751" y="1203681"/>
                </a:lnTo>
                <a:lnTo>
                  <a:pt x="0" y="12036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068021" y="4029773"/>
            <a:ext cx="3903339" cy="158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4F5858"/>
                </a:solidFill>
                <a:latin typeface="Canva Sans 2"/>
              </a:rPr>
              <a:t>Unable to talk, and use other ways to communicate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4027" y="4437225"/>
            <a:ext cx="48379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4F5858"/>
                </a:solidFill>
                <a:latin typeface="Canva Sans 2"/>
              </a:rPr>
              <a:t>Unable to walk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34027" y="8524785"/>
            <a:ext cx="484428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4F5858"/>
                </a:solidFill>
                <a:latin typeface="Canva Sans 2"/>
              </a:rPr>
              <a:t>Learning disability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80131" y="8625349"/>
            <a:ext cx="37513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4F5858"/>
                </a:solidFill>
                <a:latin typeface="Canva Sans 2"/>
              </a:rPr>
              <a:t>Find it hard to sleep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34027" y="6644851"/>
            <a:ext cx="38726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4F5858"/>
                </a:solidFill>
                <a:latin typeface="Canva Sans 2"/>
              </a:rPr>
              <a:t>Eye sight affected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82768" y="1738693"/>
            <a:ext cx="14069392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 dirty="0">
                <a:solidFill>
                  <a:srgbClr val="4F5858"/>
                </a:solidFill>
                <a:latin typeface="Canva Sans 2"/>
              </a:rPr>
              <a:t>Cerebral palsy affects movement, but some people with CP can live with additional challenges too.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99719" y="441009"/>
            <a:ext cx="660426" cy="987358"/>
          </a:xfrm>
          <a:custGeom>
            <a:avLst/>
            <a:gdLst/>
            <a:ahLst/>
            <a:cxnLst/>
            <a:rect l="l" t="t" r="r" b="b"/>
            <a:pathLst>
              <a:path w="660426" h="987358">
                <a:moveTo>
                  <a:pt x="0" y="0"/>
                </a:moveTo>
                <a:lnTo>
                  <a:pt x="660427" y="0"/>
                </a:lnTo>
                <a:lnTo>
                  <a:pt x="660427" y="987358"/>
                </a:lnTo>
                <a:lnTo>
                  <a:pt x="0" y="987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79420" y="441009"/>
            <a:ext cx="660426" cy="987358"/>
          </a:xfrm>
          <a:custGeom>
            <a:avLst/>
            <a:gdLst/>
            <a:ahLst/>
            <a:cxnLst/>
            <a:rect l="l" t="t" r="r" b="b"/>
            <a:pathLst>
              <a:path w="660426" h="987358">
                <a:moveTo>
                  <a:pt x="0" y="0"/>
                </a:moveTo>
                <a:lnTo>
                  <a:pt x="660426" y="0"/>
                </a:lnTo>
                <a:lnTo>
                  <a:pt x="660426" y="987358"/>
                </a:lnTo>
                <a:lnTo>
                  <a:pt x="0" y="987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5069" y="2987821"/>
            <a:ext cx="5678494" cy="5158338"/>
          </a:xfrm>
          <a:custGeom>
            <a:avLst/>
            <a:gdLst/>
            <a:ahLst/>
            <a:cxnLst/>
            <a:rect l="l" t="t" r="r" b="b"/>
            <a:pathLst>
              <a:path w="5678494" h="5158338">
                <a:moveTo>
                  <a:pt x="0" y="0"/>
                </a:moveTo>
                <a:lnTo>
                  <a:pt x="5678494" y="0"/>
                </a:lnTo>
                <a:lnTo>
                  <a:pt x="5678494" y="5158338"/>
                </a:lnTo>
                <a:lnTo>
                  <a:pt x="0" y="51583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875" r="-824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544098" y="1812696"/>
            <a:ext cx="11571669" cy="838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4F5858"/>
                </a:solidFill>
                <a:latin typeface="Canva Sans 1"/>
              </a:rPr>
              <a:t>"</a:t>
            </a:r>
            <a:r>
              <a:rPr lang="en-US" sz="3399">
                <a:solidFill>
                  <a:srgbClr val="4F5858"/>
                </a:solidFill>
                <a:latin typeface="Canva Sans 1 Italics"/>
              </a:rPr>
              <a:t>Amber's cerebral palsy affects all four limbs, and she struggles to hold anything in her hands or do anything functional without adult assistance.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4F5858"/>
              </a:solidFill>
              <a:latin typeface="Canva Sans 1 Italics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4F5858"/>
                </a:solidFill>
                <a:latin typeface="Canva Sans 1 Italics"/>
              </a:rPr>
              <a:t>She’s non-mobile and pretty much non-verbal.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4F5858"/>
              </a:solidFill>
              <a:latin typeface="Canva Sans 1 Italics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4F5858"/>
                </a:solidFill>
                <a:latin typeface="Canva Sans 1 Italics"/>
              </a:rPr>
              <a:t>She does understand everything you say to her and, if she’s asked a direct question, she will answer ‘yes’ or ‘no’.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4F5858"/>
              </a:solidFill>
              <a:latin typeface="Canva Sans 1 Italics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4F5858"/>
                </a:solidFill>
                <a:latin typeface="Canva Sans 1 Italics"/>
              </a:rPr>
              <a:t>Amber has just started primary school which she attends with her sister.... She’s really enjoying it and is very happy to go to school</a:t>
            </a:r>
            <a:r>
              <a:rPr lang="en-US" sz="3399">
                <a:solidFill>
                  <a:srgbClr val="4F5858"/>
                </a:solidFill>
                <a:latin typeface="Canva Sans 1"/>
              </a:rPr>
              <a:t>." </a:t>
            </a:r>
          </a:p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4F5858"/>
                </a:solidFill>
                <a:latin typeface="Canva Sans 1"/>
              </a:rPr>
              <a:t>- Cheryl, Amber's mum.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44098" y="317184"/>
            <a:ext cx="5067819" cy="112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9"/>
              </a:lnSpc>
            </a:pPr>
            <a:r>
              <a:rPr lang="en-US" sz="6620">
                <a:solidFill>
                  <a:srgbClr val="05CE7C"/>
                </a:solidFill>
                <a:latin typeface="Canva Sans 1 Bold"/>
              </a:rPr>
              <a:t>Meet Amber</a:t>
            </a:r>
          </a:p>
        </p:txBody>
      </p:sp>
      <p:sp>
        <p:nvSpPr>
          <p:cNvPr id="7" name="Freeform 7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3810" y="2028402"/>
            <a:ext cx="4892126" cy="7332460"/>
          </a:xfrm>
          <a:custGeom>
            <a:avLst/>
            <a:gdLst/>
            <a:ahLst/>
            <a:cxnLst/>
            <a:rect l="l" t="t" r="r" b="b"/>
            <a:pathLst>
              <a:path w="4892126" h="7332460">
                <a:moveTo>
                  <a:pt x="0" y="0"/>
                </a:moveTo>
                <a:lnTo>
                  <a:pt x="4892125" y="0"/>
                </a:lnTo>
                <a:lnTo>
                  <a:pt x="4892125" y="7332460"/>
                </a:lnTo>
                <a:lnTo>
                  <a:pt x="0" y="733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05602" y="660814"/>
            <a:ext cx="660426" cy="987358"/>
          </a:xfrm>
          <a:custGeom>
            <a:avLst/>
            <a:gdLst/>
            <a:ahLst/>
            <a:cxnLst/>
            <a:rect l="l" t="t" r="r" b="b"/>
            <a:pathLst>
              <a:path w="660426" h="987358">
                <a:moveTo>
                  <a:pt x="0" y="0"/>
                </a:moveTo>
                <a:lnTo>
                  <a:pt x="660426" y="0"/>
                </a:lnTo>
                <a:lnTo>
                  <a:pt x="660426" y="987359"/>
                </a:lnTo>
                <a:lnTo>
                  <a:pt x="0" y="987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91028" y="542108"/>
            <a:ext cx="4751661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68"/>
              </a:lnSpc>
            </a:pPr>
            <a:r>
              <a:rPr lang="en-US" sz="6620" dirty="0">
                <a:solidFill>
                  <a:srgbClr val="05CE7C"/>
                </a:solidFill>
                <a:latin typeface="Canva Sans 1 Bold"/>
              </a:rPr>
              <a:t>Meet Nada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3539" y="2781300"/>
            <a:ext cx="10555548" cy="1805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4F5858"/>
                </a:solidFill>
                <a:latin typeface="Canva Sans 1"/>
              </a:rPr>
              <a:t>"</a:t>
            </a:r>
            <a:r>
              <a:rPr lang="en-US" sz="3399" dirty="0">
                <a:solidFill>
                  <a:srgbClr val="4F5858"/>
                </a:solidFill>
                <a:latin typeface="Canva Sans 1 Italics"/>
              </a:rPr>
              <a:t>I’ve had cerebral palsy since birth, which affects the lower half of my body and I use a wheelchair most of the time and elbow crutches occasionally.</a:t>
            </a:r>
          </a:p>
        </p:txBody>
      </p:sp>
      <p:sp>
        <p:nvSpPr>
          <p:cNvPr id="6" name="Freeform 6"/>
          <p:cNvSpPr/>
          <p:nvPr/>
        </p:nvSpPr>
        <p:spPr>
          <a:xfrm>
            <a:off x="11445175" y="644746"/>
            <a:ext cx="660426" cy="987358"/>
          </a:xfrm>
          <a:custGeom>
            <a:avLst/>
            <a:gdLst/>
            <a:ahLst/>
            <a:cxnLst/>
            <a:rect l="l" t="t" r="r" b="b"/>
            <a:pathLst>
              <a:path w="660426" h="987358">
                <a:moveTo>
                  <a:pt x="0" y="0"/>
                </a:moveTo>
                <a:lnTo>
                  <a:pt x="660427" y="0"/>
                </a:lnTo>
                <a:lnTo>
                  <a:pt x="660427" y="987358"/>
                </a:lnTo>
                <a:lnTo>
                  <a:pt x="0" y="987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73539" y="4995783"/>
            <a:ext cx="11132507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4F5858"/>
                </a:solidFill>
                <a:latin typeface="Canva Sans 1 Italics"/>
              </a:rPr>
              <a:t>I left school at 16 and went to college, had various jobs, and eventually got an </a:t>
            </a:r>
            <a:r>
              <a:rPr lang="en-US" sz="3399" dirty="0" err="1">
                <a:solidFill>
                  <a:srgbClr val="4F5858"/>
                </a:solidFill>
                <a:latin typeface="Canva Sans 1 Italics"/>
              </a:rPr>
              <a:t>Honours</a:t>
            </a:r>
            <a:r>
              <a:rPr lang="en-US" sz="3399" dirty="0">
                <a:solidFill>
                  <a:srgbClr val="4F5858"/>
                </a:solidFill>
                <a:latin typeface="Canva Sans 1 Italics"/>
              </a:rPr>
              <a:t> degree at the University of Edinburgh as a mature student. When I was at university, I began to explore my passion for dance. Ever since then I have gone to classes and performed</a:t>
            </a:r>
            <a:r>
              <a:rPr lang="en-US" sz="3399" dirty="0">
                <a:solidFill>
                  <a:srgbClr val="4F5858"/>
                </a:solidFill>
                <a:latin typeface="Canva Sans 1"/>
              </a:rPr>
              <a:t>."</a:t>
            </a:r>
          </a:p>
          <a:p>
            <a:pPr algn="r">
              <a:lnSpc>
                <a:spcPts val="4759"/>
              </a:lnSpc>
            </a:pPr>
            <a:r>
              <a:rPr lang="en-US" sz="3399" dirty="0">
                <a:solidFill>
                  <a:srgbClr val="4F5858"/>
                </a:solidFill>
                <a:latin typeface="Canva Sans 1"/>
              </a:rPr>
              <a:t> - Nada</a:t>
            </a:r>
          </a:p>
        </p:txBody>
      </p:sp>
      <p:sp>
        <p:nvSpPr>
          <p:cNvPr id="8" name="Freeform 8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22129" y="5349941"/>
            <a:ext cx="6843742" cy="4114800"/>
          </a:xfrm>
          <a:custGeom>
            <a:avLst/>
            <a:gdLst/>
            <a:ahLst/>
            <a:cxnLst/>
            <a:rect l="l" t="t" r="r" b="b"/>
            <a:pathLst>
              <a:path w="6843742" h="4114800">
                <a:moveTo>
                  <a:pt x="0" y="0"/>
                </a:moveTo>
                <a:lnTo>
                  <a:pt x="6843742" y="0"/>
                </a:lnTo>
                <a:lnTo>
                  <a:pt x="68437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3725" y="2882117"/>
            <a:ext cx="1537647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5CE7C"/>
                </a:solidFill>
                <a:latin typeface="Canva Sans 2 Bold"/>
              </a:rPr>
              <a:t>Do you know anyone with cerebral palsy?</a:t>
            </a:r>
          </a:p>
        </p:txBody>
      </p:sp>
      <p:sp>
        <p:nvSpPr>
          <p:cNvPr id="4" name="Freeform 4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0663" y="505418"/>
            <a:ext cx="2867963" cy="1046563"/>
          </a:xfrm>
          <a:custGeom>
            <a:avLst/>
            <a:gdLst/>
            <a:ahLst/>
            <a:cxnLst/>
            <a:rect l="l" t="t" r="r" b="b"/>
            <a:pathLst>
              <a:path w="2867963" h="1046563">
                <a:moveTo>
                  <a:pt x="0" y="0"/>
                </a:moveTo>
                <a:lnTo>
                  <a:pt x="2867963" y="0"/>
                </a:lnTo>
                <a:lnTo>
                  <a:pt x="2867963" y="1046564"/>
                </a:lnTo>
                <a:lnTo>
                  <a:pt x="0" y="1046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826435" y="5559049"/>
            <a:ext cx="8362818" cy="4986330"/>
          </a:xfrm>
          <a:custGeom>
            <a:avLst/>
            <a:gdLst/>
            <a:ahLst/>
            <a:cxnLst/>
            <a:rect l="l" t="t" r="r" b="b"/>
            <a:pathLst>
              <a:path w="8362818" h="4986330">
                <a:moveTo>
                  <a:pt x="8362818" y="0"/>
                </a:moveTo>
                <a:lnTo>
                  <a:pt x="0" y="0"/>
                </a:lnTo>
                <a:lnTo>
                  <a:pt x="0" y="4986330"/>
                </a:lnTo>
                <a:lnTo>
                  <a:pt x="8362818" y="4986330"/>
                </a:lnTo>
                <a:lnTo>
                  <a:pt x="836281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32951" y="2997352"/>
            <a:ext cx="6355049" cy="3789198"/>
          </a:xfrm>
          <a:custGeom>
            <a:avLst/>
            <a:gdLst/>
            <a:ahLst/>
            <a:cxnLst/>
            <a:rect l="l" t="t" r="r" b="b"/>
            <a:pathLst>
              <a:path w="6355049" h="3789198">
                <a:moveTo>
                  <a:pt x="0" y="0"/>
                </a:moveTo>
                <a:lnTo>
                  <a:pt x="6355049" y="0"/>
                </a:lnTo>
                <a:lnTo>
                  <a:pt x="6355049" y="3789198"/>
                </a:lnTo>
                <a:lnTo>
                  <a:pt x="0" y="3789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6222636" y="2115517"/>
            <a:ext cx="5139496" cy="3064424"/>
          </a:xfrm>
          <a:custGeom>
            <a:avLst/>
            <a:gdLst/>
            <a:ahLst/>
            <a:cxnLst/>
            <a:rect l="l" t="t" r="r" b="b"/>
            <a:pathLst>
              <a:path w="5139496" h="3064424">
                <a:moveTo>
                  <a:pt x="5139496" y="0"/>
                </a:moveTo>
                <a:lnTo>
                  <a:pt x="0" y="0"/>
                </a:lnTo>
                <a:lnTo>
                  <a:pt x="0" y="3064425"/>
                </a:lnTo>
                <a:lnTo>
                  <a:pt x="5139496" y="3064425"/>
                </a:lnTo>
                <a:lnTo>
                  <a:pt x="513949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340771" y="6179632"/>
            <a:ext cx="4953852" cy="3833043"/>
          </a:xfrm>
          <a:custGeom>
            <a:avLst/>
            <a:gdLst/>
            <a:ahLst/>
            <a:cxnLst/>
            <a:rect l="l" t="t" r="r" b="b"/>
            <a:pathLst>
              <a:path w="4953852" h="3833043">
                <a:moveTo>
                  <a:pt x="0" y="0"/>
                </a:moveTo>
                <a:lnTo>
                  <a:pt x="4953851" y="0"/>
                </a:lnTo>
                <a:lnTo>
                  <a:pt x="4953851" y="3833043"/>
                </a:lnTo>
                <a:lnTo>
                  <a:pt x="0" y="38330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04637" y="324485"/>
            <a:ext cx="13114751" cy="150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300">
                <a:solidFill>
                  <a:srgbClr val="05CE7C"/>
                </a:solidFill>
                <a:latin typeface="Canva Sans 2 Bold"/>
              </a:rPr>
              <a:t>What is the main thing you wish others understood about cerebral palsy?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9561" y="2577356"/>
            <a:ext cx="4875279" cy="154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0"/>
              </a:lnSpc>
            </a:pPr>
            <a:r>
              <a:rPr lang="en-US" sz="2914" dirty="0">
                <a:solidFill>
                  <a:srgbClr val="000000"/>
                </a:solidFill>
                <a:latin typeface="Canva Sans 2"/>
              </a:rPr>
              <a:t>CP is a massive scale and affects everyone differently.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5686" y="6122482"/>
            <a:ext cx="7824316" cy="3108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Canva Sans 2"/>
              </a:rPr>
              <a:t>Treat those with cerebral palsy the same as you would any other person.</a:t>
            </a:r>
          </a:p>
          <a:p>
            <a:pPr>
              <a:lnSpc>
                <a:spcPts val="3535"/>
              </a:lnSpc>
            </a:pPr>
            <a:endParaRPr lang="en-US" sz="2525" dirty="0">
              <a:solidFill>
                <a:srgbClr val="000000"/>
              </a:solidFill>
              <a:latin typeface="Canva Sans 2"/>
            </a:endParaRPr>
          </a:p>
          <a:p>
            <a:pPr>
              <a:lnSpc>
                <a:spcPts val="3535"/>
              </a:lnSpc>
            </a:pPr>
            <a:r>
              <a:rPr lang="en-US" sz="2525" dirty="0">
                <a:solidFill>
                  <a:srgbClr val="000000"/>
                </a:solidFill>
                <a:latin typeface="Canva Sans 2"/>
              </a:rPr>
              <a:t> Look beyond the disability and treat the person as an individual. You'll meet a cracking person with a great sense of </a:t>
            </a:r>
            <a:r>
              <a:rPr lang="en-US" sz="2525" dirty="0" err="1">
                <a:solidFill>
                  <a:srgbClr val="000000"/>
                </a:solidFill>
                <a:latin typeface="Canva Sans 2"/>
              </a:rPr>
              <a:t>humour</a:t>
            </a:r>
            <a:r>
              <a:rPr lang="en-US" sz="2525" dirty="0">
                <a:solidFill>
                  <a:srgbClr val="000000"/>
                </a:solidFill>
                <a:latin typeface="Canva Sans 2"/>
              </a:rPr>
              <a:t> and amazing determination.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07767" y="1879301"/>
            <a:ext cx="4374117" cy="3384473"/>
          </a:xfrm>
          <a:custGeom>
            <a:avLst/>
            <a:gdLst/>
            <a:ahLst/>
            <a:cxnLst/>
            <a:rect l="l" t="t" r="r" b="b"/>
            <a:pathLst>
              <a:path w="4374117" h="3384473">
                <a:moveTo>
                  <a:pt x="0" y="0"/>
                </a:moveTo>
                <a:lnTo>
                  <a:pt x="4374117" y="0"/>
                </a:lnTo>
                <a:lnTo>
                  <a:pt x="4374117" y="3384473"/>
                </a:lnTo>
                <a:lnTo>
                  <a:pt x="0" y="33844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26435" y="2532320"/>
            <a:ext cx="3993436" cy="240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7"/>
              </a:lnSpc>
            </a:pPr>
            <a:r>
              <a:rPr lang="en-US" sz="2690" dirty="0">
                <a:solidFill>
                  <a:srgbClr val="000000"/>
                </a:solidFill>
                <a:latin typeface="Canva Sans 2"/>
              </a:rPr>
              <a:t>I have cerebral palsy; I'm NOT stupid - I can do things. Look at the ability as well as the disability.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85826" y="3457962"/>
            <a:ext cx="5635950" cy="206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2"/>
              </a:lnSpc>
            </a:pPr>
            <a:r>
              <a:rPr lang="en-US" sz="2916" dirty="0">
                <a:solidFill>
                  <a:srgbClr val="000000"/>
                </a:solidFill>
                <a:latin typeface="Canva Sans 2"/>
              </a:rPr>
              <a:t>You might have cerebral palsy but you still have intelligence and a good sense of </a:t>
            </a:r>
            <a:r>
              <a:rPr lang="en-US" sz="2916" dirty="0" err="1">
                <a:solidFill>
                  <a:srgbClr val="000000"/>
                </a:solidFill>
                <a:latin typeface="Canva Sans 2"/>
              </a:rPr>
              <a:t>humour</a:t>
            </a:r>
            <a:r>
              <a:rPr lang="en-US" sz="2916" dirty="0">
                <a:solidFill>
                  <a:srgbClr val="000000"/>
                </a:solidFill>
                <a:latin typeface="Canva Sans 2"/>
              </a:rPr>
              <a:t>. Therefore, talk to the person!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37802" y="6845334"/>
            <a:ext cx="4759789" cy="273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5"/>
              </a:lnSpc>
            </a:pPr>
            <a:r>
              <a:rPr lang="en-US" sz="2539" dirty="0">
                <a:solidFill>
                  <a:srgbClr val="000000"/>
                </a:solidFill>
                <a:latin typeface="Canva Sans 2"/>
              </a:rPr>
              <a:t>It's only a diagnosis and doesn't define you. I wish people would see beyond the physical challenges and see the very bright, clever child who has a lot to say.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88661"/>
            <a:ext cx="1618491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5CE7C"/>
                </a:solidFill>
                <a:latin typeface="Canva Sans 1 Bold"/>
              </a:rPr>
              <a:t>Why are we celebrating World Cerebral Palsy Day?</a:t>
            </a:r>
          </a:p>
        </p:txBody>
      </p:sp>
      <p:sp>
        <p:nvSpPr>
          <p:cNvPr id="4" name="Freeform 4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5" name="Online Media 4" title="Reasons to celebrate World Cerebral Palsy Day">
            <a:hlinkClick r:id="" action="ppaction://media"/>
            <a:extLst>
              <a:ext uri="{FF2B5EF4-FFF2-40B4-BE49-F238E27FC236}">
                <a16:creationId xmlns:a16="http://schemas.microsoft.com/office/drawing/2014/main" id="{E4EDB157-4EB5-4421-99AA-C4632D2904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30897" y="3009900"/>
            <a:ext cx="11426205" cy="6427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965" y="320463"/>
            <a:ext cx="3881653" cy="1416474"/>
          </a:xfrm>
          <a:custGeom>
            <a:avLst/>
            <a:gdLst/>
            <a:ahLst/>
            <a:cxnLst/>
            <a:rect l="l" t="t" r="r" b="b"/>
            <a:pathLst>
              <a:path w="3881653" h="1416474">
                <a:moveTo>
                  <a:pt x="0" y="0"/>
                </a:moveTo>
                <a:lnTo>
                  <a:pt x="3881652" y="0"/>
                </a:lnTo>
                <a:lnTo>
                  <a:pt x="3881652" y="1416474"/>
                </a:lnTo>
                <a:lnTo>
                  <a:pt x="0" y="1416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92968" y="2171700"/>
            <a:ext cx="11398380" cy="2936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 dirty="0">
                <a:solidFill>
                  <a:srgbClr val="05CE7C"/>
                </a:solidFill>
                <a:latin typeface="Canva Sans 1 Bold"/>
              </a:rPr>
              <a:t>Thank you for celebrating World Cerebral Palsy Day 2023.</a:t>
            </a:r>
          </a:p>
          <a:p>
            <a:pPr algn="ctr">
              <a:lnSpc>
                <a:spcPts val="6719"/>
              </a:lnSpc>
            </a:pPr>
            <a:endParaRPr lang="en-US" sz="5799" dirty="0">
              <a:solidFill>
                <a:srgbClr val="05CE7C"/>
              </a:solidFill>
              <a:latin typeface="Canva Sans 1 Bold"/>
            </a:endParaRPr>
          </a:p>
        </p:txBody>
      </p:sp>
      <p:sp>
        <p:nvSpPr>
          <p:cNvPr id="4" name="Freeform 4"/>
          <p:cNvSpPr/>
          <p:nvPr/>
        </p:nvSpPr>
        <p:spPr>
          <a:xfrm rot="-1018164">
            <a:off x="2509367" y="4833649"/>
            <a:ext cx="2359707" cy="3395262"/>
          </a:xfrm>
          <a:custGeom>
            <a:avLst/>
            <a:gdLst/>
            <a:ahLst/>
            <a:cxnLst/>
            <a:rect l="l" t="t" r="r" b="b"/>
            <a:pathLst>
              <a:path w="2359707" h="3395262">
                <a:moveTo>
                  <a:pt x="0" y="0"/>
                </a:moveTo>
                <a:lnTo>
                  <a:pt x="2359707" y="0"/>
                </a:lnTo>
                <a:lnTo>
                  <a:pt x="2359707" y="3395262"/>
                </a:lnTo>
                <a:lnTo>
                  <a:pt x="0" y="33952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99261" y="5310558"/>
            <a:ext cx="4889354" cy="4976442"/>
          </a:xfrm>
          <a:custGeom>
            <a:avLst/>
            <a:gdLst/>
            <a:ahLst/>
            <a:cxnLst/>
            <a:rect l="l" t="t" r="r" b="b"/>
            <a:pathLst>
              <a:path w="4889354" h="4976442">
                <a:moveTo>
                  <a:pt x="0" y="0"/>
                </a:moveTo>
                <a:lnTo>
                  <a:pt x="4889354" y="0"/>
                </a:lnTo>
                <a:lnTo>
                  <a:pt x="4889354" y="4976442"/>
                </a:lnTo>
                <a:lnTo>
                  <a:pt x="0" y="4976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35308" y="5628541"/>
            <a:ext cx="5617383" cy="287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6"/>
              </a:lnSpc>
              <a:spcBef>
                <a:spcPct val="0"/>
              </a:spcBef>
            </a:pPr>
            <a:r>
              <a:rPr lang="en-US" sz="5475" dirty="0">
                <a:solidFill>
                  <a:srgbClr val="05CE7C"/>
                </a:solidFill>
                <a:latin typeface="Canva Sans 2"/>
              </a:rPr>
              <a:t>Write down one thing you have learnt today.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5040" y="2552700"/>
            <a:ext cx="13573560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en-US" sz="6600" dirty="0">
                <a:solidFill>
                  <a:srgbClr val="05CE7C"/>
                </a:solidFill>
                <a:latin typeface="Canva Sans 2 Bold"/>
              </a:rPr>
              <a:t>Do you know what a disability is?</a:t>
            </a:r>
          </a:p>
        </p:txBody>
      </p:sp>
      <p:sp>
        <p:nvSpPr>
          <p:cNvPr id="3" name="Freeform 3"/>
          <p:cNvSpPr/>
          <p:nvPr/>
        </p:nvSpPr>
        <p:spPr>
          <a:xfrm>
            <a:off x="5183903" y="5372100"/>
            <a:ext cx="6843742" cy="4114800"/>
          </a:xfrm>
          <a:custGeom>
            <a:avLst/>
            <a:gdLst/>
            <a:ahLst/>
            <a:cxnLst/>
            <a:rect l="l" t="t" r="r" b="b"/>
            <a:pathLst>
              <a:path w="6843742" h="4114800">
                <a:moveTo>
                  <a:pt x="0" y="0"/>
                </a:moveTo>
                <a:lnTo>
                  <a:pt x="6843742" y="0"/>
                </a:lnTo>
                <a:lnTo>
                  <a:pt x="68437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25077" y="5212397"/>
            <a:ext cx="12628321" cy="4672479"/>
          </a:xfrm>
          <a:custGeom>
            <a:avLst/>
            <a:gdLst/>
            <a:ahLst/>
            <a:cxnLst/>
            <a:rect l="l" t="t" r="r" b="b"/>
            <a:pathLst>
              <a:path w="12628321" h="4672479">
                <a:moveTo>
                  <a:pt x="0" y="0"/>
                </a:moveTo>
                <a:lnTo>
                  <a:pt x="12628321" y="0"/>
                </a:lnTo>
                <a:lnTo>
                  <a:pt x="12628321" y="4672479"/>
                </a:lnTo>
                <a:lnTo>
                  <a:pt x="0" y="467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76284" y="2662403"/>
            <a:ext cx="15344958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>
                <a:solidFill>
                  <a:srgbClr val="59595C"/>
                </a:solidFill>
                <a:latin typeface="Canva Sans 2"/>
              </a:rPr>
              <a:t>A disability is when a person has extra challenges doing certain activities or interacting with the world around them.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48200" y="413646"/>
            <a:ext cx="8097187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 dirty="0">
                <a:solidFill>
                  <a:srgbClr val="05CE7C"/>
                </a:solidFill>
                <a:latin typeface="Canva Sans 2 Bold"/>
              </a:rPr>
              <a:t>What is a disability?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364585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9139238" y="402367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97221" y="10029825"/>
            <a:ext cx="930057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4F5858"/>
                </a:solidFill>
                <a:latin typeface="Canva Sans 1"/>
              </a:rPr>
              <a:t>Source: </a:t>
            </a:r>
            <a:r>
              <a:rPr lang="en-US" sz="1499">
                <a:solidFill>
                  <a:srgbClr val="4F5858"/>
                </a:solidFill>
                <a:latin typeface="Canva Sans 1"/>
                <a:hlinkClick r:id="rId5" tooltip="https://www.cdc.gov/ncbddd/index.html"/>
              </a:rPr>
              <a:t>National Center on Birth Defects and Developmental Disabilities</a:t>
            </a:r>
            <a:r>
              <a:rPr lang="en-US" sz="1499">
                <a:solidFill>
                  <a:srgbClr val="4F5858"/>
                </a:solidFill>
                <a:latin typeface="Canva Sans 1"/>
              </a:rPr>
              <a:t>, </a:t>
            </a:r>
            <a:r>
              <a:rPr lang="en-US" sz="1499">
                <a:solidFill>
                  <a:srgbClr val="4F5858"/>
                </a:solidFill>
                <a:latin typeface="Canva Sans 1"/>
                <a:hlinkClick r:id="rId6" tooltip="https://www.cdc.gov/"/>
              </a:rPr>
              <a:t>Centers for Disease Control and Prevention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11650" y="2986457"/>
            <a:ext cx="3608101" cy="5590015"/>
          </a:xfrm>
          <a:custGeom>
            <a:avLst/>
            <a:gdLst/>
            <a:ahLst/>
            <a:cxnLst/>
            <a:rect l="l" t="t" r="r" b="b"/>
            <a:pathLst>
              <a:path w="3608101" h="5590015">
                <a:moveTo>
                  <a:pt x="0" y="0"/>
                </a:moveTo>
                <a:lnTo>
                  <a:pt x="3608101" y="0"/>
                </a:lnTo>
                <a:lnTo>
                  <a:pt x="3608101" y="5590015"/>
                </a:lnTo>
                <a:lnTo>
                  <a:pt x="0" y="559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86526" y="1028700"/>
            <a:ext cx="2922322" cy="5253612"/>
          </a:xfrm>
          <a:custGeom>
            <a:avLst/>
            <a:gdLst/>
            <a:ahLst/>
            <a:cxnLst/>
            <a:rect l="l" t="t" r="r" b="b"/>
            <a:pathLst>
              <a:path w="2922322" h="5253612">
                <a:moveTo>
                  <a:pt x="0" y="0"/>
                </a:moveTo>
                <a:lnTo>
                  <a:pt x="2922321" y="0"/>
                </a:lnTo>
                <a:lnTo>
                  <a:pt x="2922321" y="5253612"/>
                </a:lnTo>
                <a:lnTo>
                  <a:pt x="0" y="5253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79152" y="4305300"/>
            <a:ext cx="7716625" cy="505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>
                <a:solidFill>
                  <a:srgbClr val="59595C"/>
                </a:solidFill>
                <a:latin typeface="Canva Sans 2"/>
              </a:rPr>
              <a:t>A disability can affect your body or your brain. </a:t>
            </a:r>
          </a:p>
          <a:p>
            <a:pPr>
              <a:lnSpc>
                <a:spcPts val="6719"/>
              </a:lnSpc>
            </a:pPr>
            <a:endParaRPr lang="en-US" sz="4800" dirty="0">
              <a:solidFill>
                <a:srgbClr val="59595C"/>
              </a:solidFill>
              <a:latin typeface="Canva Sans 2"/>
            </a:endParaRPr>
          </a:p>
          <a:p>
            <a:pPr>
              <a:lnSpc>
                <a:spcPts val="6719"/>
              </a:lnSpc>
            </a:pPr>
            <a:r>
              <a:rPr lang="en-US" sz="4800" dirty="0">
                <a:solidFill>
                  <a:srgbClr val="59595C"/>
                </a:solidFill>
                <a:latin typeface="Canva Sans 2"/>
              </a:rPr>
              <a:t>Living with a disability is different for every person.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7492" y="2095500"/>
            <a:ext cx="8304558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 dirty="0">
                <a:solidFill>
                  <a:srgbClr val="05CE7C"/>
                </a:solidFill>
                <a:latin typeface="Canva Sans 2 Bold"/>
              </a:rPr>
              <a:t>What is a disability?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77259" y="2226447"/>
            <a:ext cx="3131966" cy="4114800"/>
          </a:xfrm>
          <a:custGeom>
            <a:avLst/>
            <a:gdLst/>
            <a:ahLst/>
            <a:cxnLst/>
            <a:rect l="l" t="t" r="r" b="b"/>
            <a:pathLst>
              <a:path w="3131966" h="4114800">
                <a:moveTo>
                  <a:pt x="0" y="0"/>
                </a:moveTo>
                <a:lnTo>
                  <a:pt x="3131966" y="0"/>
                </a:lnTo>
                <a:lnTo>
                  <a:pt x="31319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05836" y="2361766"/>
            <a:ext cx="3132991" cy="3844160"/>
          </a:xfrm>
          <a:custGeom>
            <a:avLst/>
            <a:gdLst/>
            <a:ahLst/>
            <a:cxnLst/>
            <a:rect l="l" t="t" r="r" b="b"/>
            <a:pathLst>
              <a:path w="3132991" h="3844160">
                <a:moveTo>
                  <a:pt x="0" y="0"/>
                </a:moveTo>
                <a:lnTo>
                  <a:pt x="3132990" y="0"/>
                </a:lnTo>
                <a:lnTo>
                  <a:pt x="3132990" y="3844161"/>
                </a:lnTo>
                <a:lnTo>
                  <a:pt x="0" y="3844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2000" y="2226447"/>
            <a:ext cx="3502723" cy="4114800"/>
          </a:xfrm>
          <a:custGeom>
            <a:avLst/>
            <a:gdLst/>
            <a:ahLst/>
            <a:cxnLst/>
            <a:rect l="l" t="t" r="r" b="b"/>
            <a:pathLst>
              <a:path w="3502723" h="4114800">
                <a:moveTo>
                  <a:pt x="0" y="0"/>
                </a:moveTo>
                <a:lnTo>
                  <a:pt x="3502723" y="0"/>
                </a:lnTo>
                <a:lnTo>
                  <a:pt x="3502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63668" y="2443014"/>
            <a:ext cx="4220527" cy="3898233"/>
          </a:xfrm>
          <a:custGeom>
            <a:avLst/>
            <a:gdLst/>
            <a:ahLst/>
            <a:cxnLst/>
            <a:rect l="l" t="t" r="r" b="b"/>
            <a:pathLst>
              <a:path w="4220527" h="3898233">
                <a:moveTo>
                  <a:pt x="0" y="0"/>
                </a:moveTo>
                <a:lnTo>
                  <a:pt x="4220528" y="0"/>
                </a:lnTo>
                <a:lnTo>
                  <a:pt x="4220528" y="3898233"/>
                </a:lnTo>
                <a:lnTo>
                  <a:pt x="0" y="38982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363668" y="7007997"/>
            <a:ext cx="3852548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4F5858"/>
                </a:solidFill>
                <a:latin typeface="Canva Sans 2"/>
              </a:rPr>
              <a:t>Some people may have a disability you can’t see, such as a learning disability.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7462" y="6998472"/>
            <a:ext cx="3447261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4F5858"/>
                </a:solidFill>
                <a:latin typeface="Canva Sans 2"/>
              </a:rPr>
              <a:t>Some people may have their eye sight affected.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35118" y="6998472"/>
            <a:ext cx="340370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4F5858"/>
                </a:solidFill>
                <a:latin typeface="Canva Sans 2"/>
              </a:rPr>
              <a:t>Some people may have their hearing affected.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9811" y="7007997"/>
            <a:ext cx="3386862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4F5858"/>
                </a:solidFill>
                <a:latin typeface="Canva Sans 2"/>
              </a:rPr>
              <a:t>Some people may use a wheelchair.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561205" y="-455497"/>
            <a:ext cx="5983734" cy="5960360"/>
            <a:chOff x="0" y="0"/>
            <a:chExt cx="6502400" cy="6477000"/>
          </a:xfrm>
        </p:grpSpPr>
        <p:sp>
          <p:nvSpPr>
            <p:cNvPr id="4" name="Freeform 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91555" t="-8446" r="-27278" b="-3782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5CE7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19313" y="3326280"/>
            <a:ext cx="7797429" cy="531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4F5858"/>
                </a:solidFill>
                <a:latin typeface="Canva Sans 2"/>
              </a:rPr>
              <a:t>Cerebral palsy (CP) is a disability that affects a person's body.</a:t>
            </a:r>
          </a:p>
          <a:p>
            <a:pPr>
              <a:lnSpc>
                <a:spcPts val="6019"/>
              </a:lnSpc>
            </a:pPr>
            <a:endParaRPr lang="en-US" sz="4299">
              <a:solidFill>
                <a:srgbClr val="4F5858"/>
              </a:solidFill>
              <a:latin typeface="Canva Sans 2"/>
            </a:endParaRPr>
          </a:p>
          <a:p>
            <a:pPr>
              <a:lnSpc>
                <a:spcPts val="6019"/>
              </a:lnSpc>
            </a:pPr>
            <a:r>
              <a:rPr lang="en-US" sz="4299">
                <a:solidFill>
                  <a:srgbClr val="4F5858"/>
                </a:solidFill>
                <a:latin typeface="Canva Sans 2"/>
              </a:rPr>
              <a:t>A person develops cerebral palsy before they are born or as a new-born baby.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2481" y="1684692"/>
            <a:ext cx="10053218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5CE7C"/>
                </a:solidFill>
                <a:latin typeface="Canva Sans 2 Bold"/>
              </a:rPr>
              <a:t>What is cerebral palsy?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516743" y="2524683"/>
            <a:ext cx="5855957" cy="5833082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16369" t="-6438" r="-2491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839B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976911" y="4903307"/>
            <a:ext cx="5907725" cy="5884648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3294" t="-17588" r="-32791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5E600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2486" y="6424609"/>
            <a:ext cx="2925088" cy="2950908"/>
          </a:xfrm>
          <a:custGeom>
            <a:avLst/>
            <a:gdLst/>
            <a:ahLst/>
            <a:cxnLst/>
            <a:rect l="l" t="t" r="r" b="b"/>
            <a:pathLst>
              <a:path w="2925088" h="2950908">
                <a:moveTo>
                  <a:pt x="0" y="0"/>
                </a:moveTo>
                <a:lnTo>
                  <a:pt x="2925087" y="0"/>
                </a:lnTo>
                <a:lnTo>
                  <a:pt x="2925087" y="2950908"/>
                </a:lnTo>
                <a:lnTo>
                  <a:pt x="0" y="2950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7032" y="1925374"/>
            <a:ext cx="3182779" cy="3227152"/>
          </a:xfrm>
          <a:custGeom>
            <a:avLst/>
            <a:gdLst/>
            <a:ahLst/>
            <a:cxnLst/>
            <a:rect l="l" t="t" r="r" b="b"/>
            <a:pathLst>
              <a:path w="3182779" h="3227152">
                <a:moveTo>
                  <a:pt x="0" y="0"/>
                </a:moveTo>
                <a:lnTo>
                  <a:pt x="3182778" y="0"/>
                </a:lnTo>
                <a:lnTo>
                  <a:pt x="3182778" y="3227152"/>
                </a:lnTo>
                <a:lnTo>
                  <a:pt x="0" y="3227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911758" y="4061033"/>
            <a:ext cx="2347542" cy="3597765"/>
          </a:xfrm>
          <a:custGeom>
            <a:avLst/>
            <a:gdLst/>
            <a:ahLst/>
            <a:cxnLst/>
            <a:rect l="l" t="t" r="r" b="b"/>
            <a:pathLst>
              <a:path w="2347542" h="3597765">
                <a:moveTo>
                  <a:pt x="2347542" y="0"/>
                </a:moveTo>
                <a:lnTo>
                  <a:pt x="0" y="0"/>
                </a:lnTo>
                <a:lnTo>
                  <a:pt x="0" y="3597766"/>
                </a:lnTo>
                <a:lnTo>
                  <a:pt x="2347542" y="3597766"/>
                </a:lnTo>
                <a:lnTo>
                  <a:pt x="2347542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20005" y="1839649"/>
            <a:ext cx="10965524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300">
                <a:solidFill>
                  <a:srgbClr val="4F5858"/>
                </a:solidFill>
                <a:latin typeface="Canva Sans 2"/>
              </a:rPr>
              <a:t>There are 17 million people with cerebral palsy worldwide.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30681" y="4762634"/>
            <a:ext cx="3637153" cy="13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3714" dirty="0">
                <a:solidFill>
                  <a:srgbClr val="006072"/>
                </a:solidFill>
                <a:latin typeface="Canva Sans 2 Bold"/>
              </a:rPr>
              <a:t>17 million people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87094" y="4564995"/>
            <a:ext cx="7824664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20"/>
              </a:lnSpc>
            </a:pPr>
            <a:r>
              <a:rPr lang="en-US" sz="4300">
                <a:solidFill>
                  <a:srgbClr val="4F5858"/>
                </a:solidFill>
                <a:latin typeface="Canva Sans 2"/>
              </a:rPr>
              <a:t>It is the most common physical disability in children.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61238" y="7573074"/>
            <a:ext cx="10965524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300">
                <a:solidFill>
                  <a:srgbClr val="4F5858"/>
                </a:solidFill>
                <a:latin typeface="Canva Sans 2"/>
              </a:rPr>
              <a:t>In Scotland, around 150 babies are born each year with cerebral palsy.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402772" y="9926662"/>
            <a:ext cx="1000516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4F5858"/>
                </a:solidFill>
                <a:latin typeface="Canva Sans 2"/>
              </a:rPr>
              <a:t>Source: World Cerebral Palsy Day https://worldcpday.org/portfolio-item/what-is-cp-infographic/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967700" y="1442993"/>
            <a:ext cx="6986670" cy="6959378"/>
            <a:chOff x="0" y="0"/>
            <a:chExt cx="6502400" cy="6477000"/>
          </a:xfrm>
        </p:grpSpPr>
        <p:sp>
          <p:nvSpPr>
            <p:cNvPr id="3" name="Freeform 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t="-211" r="223" b="-4307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5CE7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314254" y="4508389"/>
            <a:ext cx="6497496" cy="6472115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35576" r="-1728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839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906552" y="-239389"/>
            <a:ext cx="5933898" cy="5910719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-4372" r="-1258" b="-7081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5E6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97221" y="3012159"/>
            <a:ext cx="7388211" cy="573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1"/>
              </a:lnSpc>
            </a:pPr>
            <a:r>
              <a:rPr lang="en-US" sz="4372" dirty="0">
                <a:solidFill>
                  <a:srgbClr val="4F5858"/>
                </a:solidFill>
                <a:latin typeface="Canva Sans 2"/>
              </a:rPr>
              <a:t>Cerebral palsy can affect   a person's ability to:</a:t>
            </a:r>
          </a:p>
          <a:p>
            <a:pPr marL="1008796" lvl="1" indent="-504398">
              <a:lnSpc>
                <a:spcPts val="6541"/>
              </a:lnSpc>
              <a:buFont typeface="Arial"/>
              <a:buChar char="•"/>
            </a:pPr>
            <a:r>
              <a:rPr lang="en-US" sz="4672" dirty="0">
                <a:solidFill>
                  <a:srgbClr val="4F5858"/>
                </a:solidFill>
                <a:latin typeface="Canva Sans 2"/>
              </a:rPr>
              <a:t>balance</a:t>
            </a:r>
          </a:p>
          <a:p>
            <a:pPr marL="1008796" lvl="1" indent="-504398">
              <a:lnSpc>
                <a:spcPts val="6541"/>
              </a:lnSpc>
              <a:buFont typeface="Arial"/>
              <a:buChar char="•"/>
            </a:pPr>
            <a:r>
              <a:rPr lang="en-US" sz="4672" dirty="0">
                <a:solidFill>
                  <a:srgbClr val="4F5858"/>
                </a:solidFill>
                <a:latin typeface="Canva Sans 2"/>
              </a:rPr>
              <a:t>control their movements</a:t>
            </a:r>
          </a:p>
          <a:p>
            <a:pPr marL="1008796" lvl="1" indent="-504398">
              <a:lnSpc>
                <a:spcPts val="6541"/>
              </a:lnSpc>
              <a:buFont typeface="Arial"/>
              <a:buChar char="•"/>
            </a:pPr>
            <a:r>
              <a:rPr lang="en-US" sz="4672" dirty="0">
                <a:solidFill>
                  <a:srgbClr val="4F5858"/>
                </a:solidFill>
                <a:latin typeface="Canva Sans 2"/>
              </a:rPr>
              <a:t>hold themselves up without help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221" y="194854"/>
            <a:ext cx="3420353" cy="1248139"/>
          </a:xfrm>
          <a:custGeom>
            <a:avLst/>
            <a:gdLst/>
            <a:ahLst/>
            <a:cxnLst/>
            <a:rect l="l" t="t" r="r" b="b"/>
            <a:pathLst>
              <a:path w="3420353" h="1248139">
                <a:moveTo>
                  <a:pt x="0" y="0"/>
                </a:moveTo>
                <a:lnTo>
                  <a:pt x="3420352" y="0"/>
                </a:lnTo>
                <a:lnTo>
                  <a:pt x="3420352" y="1248139"/>
                </a:lnTo>
                <a:lnTo>
                  <a:pt x="0" y="1248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5035" y="3127657"/>
            <a:ext cx="3844834" cy="2907711"/>
          </a:xfrm>
          <a:custGeom>
            <a:avLst/>
            <a:gdLst/>
            <a:ahLst/>
            <a:cxnLst/>
            <a:rect l="l" t="t" r="r" b="b"/>
            <a:pathLst>
              <a:path w="3844834" h="2907711">
                <a:moveTo>
                  <a:pt x="0" y="0"/>
                </a:moveTo>
                <a:lnTo>
                  <a:pt x="3844835" y="0"/>
                </a:lnTo>
                <a:lnTo>
                  <a:pt x="3844835" y="2907710"/>
                </a:lnTo>
                <a:lnTo>
                  <a:pt x="0" y="2907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042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70310" y="3041932"/>
            <a:ext cx="4712338" cy="3110248"/>
          </a:xfrm>
          <a:custGeom>
            <a:avLst/>
            <a:gdLst/>
            <a:ahLst/>
            <a:cxnLst/>
            <a:rect l="l" t="t" r="r" b="b"/>
            <a:pathLst>
              <a:path w="4712338" h="3110248">
                <a:moveTo>
                  <a:pt x="0" y="0"/>
                </a:moveTo>
                <a:lnTo>
                  <a:pt x="4712338" y="0"/>
                </a:lnTo>
                <a:lnTo>
                  <a:pt x="4712338" y="3110248"/>
                </a:lnTo>
                <a:lnTo>
                  <a:pt x="0" y="311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26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93813" y="3041932"/>
            <a:ext cx="7884662" cy="3068780"/>
          </a:xfrm>
          <a:custGeom>
            <a:avLst/>
            <a:gdLst/>
            <a:ahLst/>
            <a:cxnLst/>
            <a:rect l="l" t="t" r="r" b="b"/>
            <a:pathLst>
              <a:path w="7884662" h="3068780">
                <a:moveTo>
                  <a:pt x="0" y="0"/>
                </a:moveTo>
                <a:lnTo>
                  <a:pt x="7884662" y="0"/>
                </a:lnTo>
                <a:lnTo>
                  <a:pt x="7884662" y="3068780"/>
                </a:lnTo>
                <a:lnTo>
                  <a:pt x="0" y="30687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590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87973" y="9917427"/>
            <a:ext cx="10005164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4F5858"/>
                </a:solidFill>
                <a:latin typeface="Canva Sans 2"/>
              </a:rPr>
              <a:t>Image: World Cerebral Palsy Day https://worldcpday.org/portfolio-item/what-is-cp-infographic/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07397" y="2012597"/>
            <a:ext cx="14336644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300">
                <a:solidFill>
                  <a:srgbClr val="4F5858"/>
                </a:solidFill>
                <a:latin typeface="Canva Sans 2"/>
              </a:rPr>
              <a:t>Every person experiences cerebral palsy differently.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6485" y="6410960"/>
            <a:ext cx="371472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4F5858"/>
                </a:solidFill>
                <a:latin typeface="Canva Sans 2"/>
              </a:rPr>
              <a:t>Some people can walk and run.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36487" y="6410960"/>
            <a:ext cx="4163352" cy="242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4F5858"/>
                </a:solidFill>
                <a:latin typeface="Canva Sans 2"/>
              </a:rPr>
              <a:t>Some people use a walking frame or wheelchair, and can move without help.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85467" y="6410960"/>
            <a:ext cx="4291804" cy="242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4F5858"/>
                </a:solidFill>
                <a:latin typeface="Canva Sans 2"/>
              </a:rPr>
              <a:t>Some people use a wheelchair all the time and need help to move.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739</Words>
  <Application>Microsoft Office PowerPoint</Application>
  <PresentationFormat>Custom</PresentationFormat>
  <Paragraphs>74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Canva Sans 1</vt:lpstr>
      <vt:lpstr>Arial</vt:lpstr>
      <vt:lpstr>Canva Sans 1 Bold</vt:lpstr>
      <vt:lpstr>Canva Sans 2</vt:lpstr>
      <vt:lpstr>Canva Sans 2 Bold</vt:lpstr>
      <vt:lpstr>Canva Sans 1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Primary: World CP Day School Slides</dc:title>
  <dc:creator>Millicent Jarvis-Stott</dc:creator>
  <cp:lastModifiedBy>Isla Campbell Lupton</cp:lastModifiedBy>
  <cp:revision>14</cp:revision>
  <dcterms:created xsi:type="dcterms:W3CDTF">2006-08-16T00:00:00Z</dcterms:created>
  <dcterms:modified xsi:type="dcterms:W3CDTF">2023-09-27T14:59:42Z</dcterms:modified>
  <dc:identifier>DAFk8g3NXFY</dc:identifier>
</cp:coreProperties>
</file>